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72" r:id="rId3"/>
    <p:sldId id="273" r:id="rId4"/>
    <p:sldId id="275" r:id="rId5"/>
    <p:sldId id="276" r:id="rId6"/>
    <p:sldId id="268" r:id="rId7"/>
    <p:sldId id="270" r:id="rId8"/>
    <p:sldId id="271" r:id="rId9"/>
    <p:sldId id="260" r:id="rId10"/>
    <p:sldId id="262" r:id="rId11"/>
    <p:sldId id="263" r:id="rId12"/>
    <p:sldId id="264" r:id="rId13"/>
    <p:sldId id="26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5" autoAdjust="0"/>
    <p:restoredTop sz="95775"/>
  </p:normalViewPr>
  <p:slideViewPr>
    <p:cSldViewPr snapToGrid="0" snapToObjects="1">
      <p:cViewPr varScale="1">
        <p:scale>
          <a:sx n="110" d="100"/>
          <a:sy n="110" d="100"/>
        </p:scale>
        <p:origin x="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2014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6C117F-5CCF-4837-BE5F-2B92066CAFAF}"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91243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EB90BD-B6CE-46B7-997F-7313B992CCDC}"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37439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B9D11F-B188-461D-B23F-39381795C052}"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916661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2E6D8D9-55A2-4063-B0F3-121F44549695}"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1317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4B24536-994D-4021-A283-9F449C0DB509}" type="datetimeFigureOut">
              <a:rPr lang="en-US" smtClean="0"/>
              <a:t>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48958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CBBBB78-C96F-47B7-AB17-D852CA960AC9}" type="datetimeFigureOut">
              <a:rPr lang="en-US" smtClean="0"/>
              <a:t>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3169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325880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2/26/20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36112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20352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70366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8507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5723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8740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2/26/20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4901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31444B-B92B-4E27-8C94-BB93EAF5CB18}"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97033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07325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2/26/20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39841205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B3D4A-4CA2-A244-92CA-5C14D5AF0C34}"/>
              </a:ext>
            </a:extLst>
          </p:cNvPr>
          <p:cNvSpPr>
            <a:spLocks noGrp="1"/>
          </p:cNvSpPr>
          <p:nvPr>
            <p:ph type="ctrTitle"/>
          </p:nvPr>
        </p:nvSpPr>
        <p:spPr/>
        <p:txBody>
          <a:bodyPr/>
          <a:lstStyle/>
          <a:p>
            <a:r>
              <a:rPr lang="es-MX" sz="4800" dirty="0"/>
              <a:t>Procesamiento de Imagenes: GIMP</a:t>
            </a:r>
          </a:p>
        </p:txBody>
      </p:sp>
      <p:sp>
        <p:nvSpPr>
          <p:cNvPr id="3" name="Subtítulo 2">
            <a:extLst>
              <a:ext uri="{FF2B5EF4-FFF2-40B4-BE49-F238E27FC236}">
                <a16:creationId xmlns:a16="http://schemas.microsoft.com/office/drawing/2014/main" id="{01547410-9186-0E42-8ABB-02A72193A3C2}"/>
              </a:ext>
            </a:extLst>
          </p:cNvPr>
          <p:cNvSpPr>
            <a:spLocks noGrp="1"/>
          </p:cNvSpPr>
          <p:nvPr>
            <p:ph type="subTitle" idx="1"/>
          </p:nvPr>
        </p:nvSpPr>
        <p:spPr/>
        <p:txBody>
          <a:bodyPr/>
          <a:lstStyle/>
          <a:p>
            <a:r>
              <a:rPr lang="es-MX" dirty="0"/>
              <a:t>Equipo 1</a:t>
            </a:r>
          </a:p>
        </p:txBody>
      </p:sp>
    </p:spTree>
    <p:extLst>
      <p:ext uri="{BB962C8B-B14F-4D97-AF65-F5344CB8AC3E}">
        <p14:creationId xmlns:p14="http://schemas.microsoft.com/office/powerpoint/2010/main" val="202281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C4203B3-97F2-4073-9683-B9AC2E48867F}"/>
              </a:ext>
            </a:extLst>
          </p:cNvPr>
          <p:cNvSpPr>
            <a:spLocks noGrp="1"/>
          </p:cNvSpPr>
          <p:nvPr>
            <p:ph type="title"/>
          </p:nvPr>
        </p:nvSpPr>
        <p:spPr>
          <a:xfrm>
            <a:off x="680321" y="753228"/>
            <a:ext cx="4136123" cy="1080938"/>
          </a:xfrm>
        </p:spPr>
        <p:txBody>
          <a:bodyPr>
            <a:normAutofit/>
          </a:bodyPr>
          <a:lstStyle/>
          <a:p>
            <a:r>
              <a:rPr lang="es-MX" sz="2400"/>
              <a:t>Principales características</a:t>
            </a:r>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Marcador de contenido 2">
            <a:extLst>
              <a:ext uri="{FF2B5EF4-FFF2-40B4-BE49-F238E27FC236}">
                <a16:creationId xmlns:a16="http://schemas.microsoft.com/office/drawing/2014/main" id="{22304DE9-48A8-42C3-90AD-35AB4BF23342}"/>
              </a:ext>
            </a:extLst>
          </p:cNvPr>
          <p:cNvSpPr>
            <a:spLocks noGrp="1"/>
          </p:cNvSpPr>
          <p:nvPr>
            <p:ph idx="1"/>
          </p:nvPr>
        </p:nvSpPr>
        <p:spPr>
          <a:xfrm>
            <a:off x="680321" y="2336872"/>
            <a:ext cx="3656289" cy="4018957"/>
          </a:xfrm>
        </p:spPr>
        <p:txBody>
          <a:bodyPr>
            <a:normAutofit/>
          </a:bodyPr>
          <a:lstStyle/>
          <a:p>
            <a:endParaRPr lang="es-MX" sz="1400" dirty="0"/>
          </a:p>
          <a:p>
            <a:r>
              <a:rPr lang="es-MX" sz="2000" b="1" i="1" dirty="0"/>
              <a:t>Plugins</a:t>
            </a:r>
            <a:r>
              <a:rPr lang="es-MX" sz="2000" b="1" dirty="0"/>
              <a:t> o extensiones</a:t>
            </a:r>
          </a:p>
          <a:p>
            <a:r>
              <a:rPr lang="es-MX" sz="2000" dirty="0"/>
              <a:t>Los </a:t>
            </a:r>
            <a:r>
              <a:rPr lang="es-MX" sz="2000" i="1" dirty="0"/>
              <a:t>plugins</a:t>
            </a:r>
            <a:r>
              <a:rPr lang="es-MX" sz="2000" dirty="0"/>
              <a:t> de GIMP pueden pedir al usuario que introduzca parámetros en las operaciones, ser interactivos, o no. Hay un extenso catálogo de plugins oficiales y también existen otros creados por usuarios que complementan en maneras específicas las funciones de GIMP. </a:t>
            </a:r>
          </a:p>
        </p:txBody>
      </p:sp>
      <p:pic>
        <p:nvPicPr>
          <p:cNvPr id="8" name="Picture 2" descr="Resultado de imagen de gimp plugins">
            <a:extLst>
              <a:ext uri="{FF2B5EF4-FFF2-40B4-BE49-F238E27FC236}">
                <a16:creationId xmlns:a16="http://schemas.microsoft.com/office/drawing/2014/main" id="{1EA43B41-9716-46FF-8A9F-7F064057C1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18891" y="609599"/>
            <a:ext cx="6647352" cy="5746229"/>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A786BD71-ABB3-458D-B05E-69F772E162C6}"/>
              </a:ext>
            </a:extLst>
          </p:cNvPr>
          <p:cNvSpPr txBox="1">
            <a:spLocks/>
          </p:cNvSpPr>
          <p:nvPr/>
        </p:nvSpPr>
        <p:spPr>
          <a:xfrm>
            <a:off x="6095999" y="6104773"/>
            <a:ext cx="424722" cy="773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s-MX" dirty="0"/>
          </a:p>
        </p:txBody>
      </p:sp>
    </p:spTree>
    <p:extLst>
      <p:ext uri="{BB962C8B-B14F-4D97-AF65-F5344CB8AC3E}">
        <p14:creationId xmlns:p14="http://schemas.microsoft.com/office/powerpoint/2010/main" val="45554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75" name="Rectangle 7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B7D1F75-FEFD-487A-A071-ECCB0BADD50D}"/>
              </a:ext>
            </a:extLst>
          </p:cNvPr>
          <p:cNvSpPr>
            <a:spLocks noGrp="1"/>
          </p:cNvSpPr>
          <p:nvPr>
            <p:ph type="title"/>
          </p:nvPr>
        </p:nvSpPr>
        <p:spPr>
          <a:xfrm>
            <a:off x="680321" y="753228"/>
            <a:ext cx="4136123" cy="1080938"/>
          </a:xfrm>
        </p:spPr>
        <p:txBody>
          <a:bodyPr>
            <a:normAutofit/>
          </a:bodyPr>
          <a:lstStyle/>
          <a:p>
            <a:r>
              <a:rPr lang="es-MX" sz="2400"/>
              <a:t>Principales características</a:t>
            </a:r>
          </a:p>
        </p:txBody>
      </p:sp>
      <p:pic>
        <p:nvPicPr>
          <p:cNvPr id="79" name="Picture 7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Marcador de contenido 2">
            <a:extLst>
              <a:ext uri="{FF2B5EF4-FFF2-40B4-BE49-F238E27FC236}">
                <a16:creationId xmlns:a16="http://schemas.microsoft.com/office/drawing/2014/main" id="{9060BA02-C4D9-4F02-819D-2941C2F65762}"/>
              </a:ext>
            </a:extLst>
          </p:cNvPr>
          <p:cNvSpPr>
            <a:spLocks noGrp="1"/>
          </p:cNvSpPr>
          <p:nvPr>
            <p:ph idx="1"/>
          </p:nvPr>
        </p:nvSpPr>
        <p:spPr>
          <a:xfrm>
            <a:off x="680321" y="2336872"/>
            <a:ext cx="3656289" cy="4093907"/>
          </a:xfrm>
        </p:spPr>
        <p:txBody>
          <a:bodyPr>
            <a:normAutofit/>
          </a:bodyPr>
          <a:lstStyle/>
          <a:p>
            <a:r>
              <a:rPr lang="es-MX" sz="1800" b="1" dirty="0"/>
              <a:t>Macros</a:t>
            </a:r>
          </a:p>
          <a:p>
            <a:r>
              <a:rPr lang="es-MX" sz="1800" dirty="0"/>
              <a:t>Además de un uso interactivo, GIMP permite también la automatización de muchos procesos mediante macros o secuencias de comandos. Para ello incluye un lenguaje llamado Scheme para este propósito. De esta manera, es posible escribir secuencias de operaciones y </a:t>
            </a:r>
            <a:r>
              <a:rPr lang="es-MX" sz="1800" i="1" dirty="0"/>
              <a:t>plugins</a:t>
            </a:r>
            <a:r>
              <a:rPr lang="es-MX" sz="1800" dirty="0"/>
              <a:t> para GIMP que pueden ser después utilizados repetidamente.</a:t>
            </a:r>
          </a:p>
        </p:txBody>
      </p:sp>
      <p:pic>
        <p:nvPicPr>
          <p:cNvPr id="6146" name="Picture 2" descr="Resultado de imagen de macros gimp">
            <a:extLst>
              <a:ext uri="{FF2B5EF4-FFF2-40B4-BE49-F238E27FC236}">
                <a16:creationId xmlns:a16="http://schemas.microsoft.com/office/drawing/2014/main" id="{4732773F-36D8-4298-B22E-4FCCECB7635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44832" y="640080"/>
            <a:ext cx="4531995" cy="557784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8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BE8833A-1533-419A-AA9B-0B609398070D}"/>
              </a:ext>
            </a:extLst>
          </p:cNvPr>
          <p:cNvSpPr>
            <a:spLocks noGrp="1"/>
          </p:cNvSpPr>
          <p:nvPr>
            <p:ph type="title"/>
          </p:nvPr>
        </p:nvSpPr>
        <p:spPr>
          <a:xfrm>
            <a:off x="680321" y="753228"/>
            <a:ext cx="4136123" cy="1080938"/>
          </a:xfrm>
        </p:spPr>
        <p:txBody>
          <a:bodyPr>
            <a:normAutofit/>
          </a:bodyPr>
          <a:lstStyle/>
          <a:p>
            <a:r>
              <a:rPr lang="es-MX" sz="2400"/>
              <a:t>Principales características</a:t>
            </a:r>
          </a:p>
        </p:txBody>
      </p:sp>
      <p:pic>
        <p:nvPicPr>
          <p:cNvPr id="20" name="Picture 19">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Marcador de contenido 2">
            <a:extLst>
              <a:ext uri="{FF2B5EF4-FFF2-40B4-BE49-F238E27FC236}">
                <a16:creationId xmlns:a16="http://schemas.microsoft.com/office/drawing/2014/main" id="{523D0313-562D-400A-BB2D-3B25E466D846}"/>
              </a:ext>
            </a:extLst>
          </p:cNvPr>
          <p:cNvSpPr>
            <a:spLocks noGrp="1"/>
          </p:cNvSpPr>
          <p:nvPr>
            <p:ph idx="1"/>
          </p:nvPr>
        </p:nvSpPr>
        <p:spPr>
          <a:xfrm>
            <a:off x="680321" y="2336873"/>
            <a:ext cx="3656289" cy="3599316"/>
          </a:xfrm>
        </p:spPr>
        <p:txBody>
          <a:bodyPr>
            <a:normAutofit lnSpcReduction="10000"/>
          </a:bodyPr>
          <a:lstStyle/>
          <a:p>
            <a:r>
              <a:rPr lang="es-MX" sz="2000" b="1" dirty="0"/>
              <a:t>Herramientas</a:t>
            </a:r>
          </a:p>
          <a:p>
            <a:r>
              <a:rPr lang="es-MX" sz="2000" dirty="0"/>
              <a:t>GIMP cuenta con muchas herramientas, entre las que se encuentran las siguientes;</a:t>
            </a:r>
          </a:p>
          <a:p>
            <a:r>
              <a:rPr lang="es-MX" sz="2000" dirty="0"/>
              <a:t>Herramientas de selección </a:t>
            </a:r>
          </a:p>
          <a:p>
            <a:r>
              <a:rPr lang="es-MX" sz="2000" dirty="0"/>
              <a:t>Tijeras inteligentes.</a:t>
            </a:r>
          </a:p>
          <a:p>
            <a:r>
              <a:rPr lang="es-MX" sz="2000" dirty="0"/>
              <a:t>Herramientas de pintado como: pincel, brocha, aerógrafo, relleno, texturas, degradados, etc.</a:t>
            </a:r>
          </a:p>
          <a:p>
            <a:endParaRPr lang="es-MX" sz="1400" dirty="0"/>
          </a:p>
        </p:txBody>
      </p:sp>
      <p:pic>
        <p:nvPicPr>
          <p:cNvPr id="7" name="Imagen 6">
            <a:extLst>
              <a:ext uri="{FF2B5EF4-FFF2-40B4-BE49-F238E27FC236}">
                <a16:creationId xmlns:a16="http://schemas.microsoft.com/office/drawing/2014/main" id="{151AC300-4AC3-4F00-98D1-1C75A3C8B2D6}"/>
              </a:ext>
            </a:extLst>
          </p:cNvPr>
          <p:cNvPicPr>
            <a:picLocks noChangeAspect="1"/>
          </p:cNvPicPr>
          <p:nvPr/>
        </p:nvPicPr>
        <p:blipFill>
          <a:blip r:embed="rId4"/>
          <a:stretch>
            <a:fillRect/>
          </a:stretch>
        </p:blipFill>
        <p:spPr>
          <a:xfrm>
            <a:off x="5807837" y="640080"/>
            <a:ext cx="520598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7491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7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5126" name="Rectangle 7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0F9E60D-CEE9-4B84-BA4F-E294DF9F1A47}"/>
              </a:ext>
            </a:extLst>
          </p:cNvPr>
          <p:cNvSpPr>
            <a:spLocks noGrp="1"/>
          </p:cNvSpPr>
          <p:nvPr>
            <p:ph type="title"/>
          </p:nvPr>
        </p:nvSpPr>
        <p:spPr>
          <a:xfrm>
            <a:off x="680321" y="753228"/>
            <a:ext cx="4136123" cy="1080938"/>
          </a:xfrm>
        </p:spPr>
        <p:txBody>
          <a:bodyPr>
            <a:normAutofit/>
          </a:bodyPr>
          <a:lstStyle/>
          <a:p>
            <a:r>
              <a:rPr lang="es-MX" sz="2400"/>
              <a:t>Principales características</a:t>
            </a:r>
          </a:p>
        </p:txBody>
      </p:sp>
      <p:pic>
        <p:nvPicPr>
          <p:cNvPr id="5128" name="Picture 7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Marcador de contenido 2">
            <a:extLst>
              <a:ext uri="{FF2B5EF4-FFF2-40B4-BE49-F238E27FC236}">
                <a16:creationId xmlns:a16="http://schemas.microsoft.com/office/drawing/2014/main" id="{7058AB1D-0646-4719-AAF3-11F8CECE8084}"/>
              </a:ext>
            </a:extLst>
          </p:cNvPr>
          <p:cNvSpPr>
            <a:spLocks noGrp="1"/>
          </p:cNvSpPr>
          <p:nvPr>
            <p:ph idx="1"/>
          </p:nvPr>
        </p:nvSpPr>
        <p:spPr>
          <a:xfrm>
            <a:off x="680321" y="2336872"/>
            <a:ext cx="3656289" cy="4258799"/>
          </a:xfrm>
        </p:spPr>
        <p:txBody>
          <a:bodyPr>
            <a:normAutofit/>
          </a:bodyPr>
          <a:lstStyle/>
          <a:p>
            <a:r>
              <a:rPr lang="es-MX" sz="2000" dirty="0"/>
              <a:t>Creación, edición y manipulación de máscaras específicas de una capa.</a:t>
            </a:r>
            <a:endParaRPr lang="en-US" sz="2000" dirty="0"/>
          </a:p>
          <a:p>
            <a:r>
              <a:rPr lang="es-MX" sz="2000" dirty="0"/>
              <a:t>Creación, edición y manipulación de rutas.</a:t>
            </a:r>
            <a:endParaRPr lang="en-US" sz="2000" dirty="0"/>
          </a:p>
          <a:p>
            <a:r>
              <a:rPr lang="es-MX" sz="2000" dirty="0"/>
              <a:t>Medición y cálculo simple de longitudes y ángulos.</a:t>
            </a:r>
            <a:endParaRPr lang="en-US" sz="2000" dirty="0"/>
          </a:p>
          <a:p>
            <a:r>
              <a:rPr lang="es-MX" sz="2000" dirty="0"/>
              <a:t>Menú para deshacer todas las manipulaciones realizadas en una sesión (salvo algunas irreversibles), para corregir errores o hacer pruebas</a:t>
            </a:r>
            <a:endParaRPr lang="en-US" sz="2000" dirty="0"/>
          </a:p>
          <a:p>
            <a:endParaRPr lang="es-MX" sz="1400" dirty="0"/>
          </a:p>
        </p:txBody>
      </p:sp>
      <p:pic>
        <p:nvPicPr>
          <p:cNvPr id="5122" name="Picture 2" descr="Resultado de imagen de menu gimp">
            <a:extLst>
              <a:ext uri="{FF2B5EF4-FFF2-40B4-BE49-F238E27FC236}">
                <a16:creationId xmlns:a16="http://schemas.microsoft.com/office/drawing/2014/main" id="{B2DD66AA-FE17-41CB-8F32-65CC3D27ECC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483" y="640080"/>
            <a:ext cx="3952692" cy="5577840"/>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3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881DB4C-B9CB-4398-9351-15E2594D6BCF}"/>
              </a:ext>
            </a:extLst>
          </p:cNvPr>
          <p:cNvSpPr>
            <a:spLocks noGrp="1"/>
          </p:cNvSpPr>
          <p:nvPr>
            <p:ph type="title"/>
          </p:nvPr>
        </p:nvSpPr>
        <p:spPr>
          <a:xfrm>
            <a:off x="680321" y="753228"/>
            <a:ext cx="7087552" cy="1080938"/>
          </a:xfrm>
        </p:spPr>
        <p:txBody>
          <a:bodyPr>
            <a:normAutofit/>
          </a:bodyPr>
          <a:lstStyle/>
          <a:p>
            <a:r>
              <a:rPr lang="es-MX"/>
              <a:t>Principales características</a:t>
            </a:r>
            <a:endParaRPr lang="es-MX" dirty="0"/>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Marcador de contenido 2">
            <a:extLst>
              <a:ext uri="{FF2B5EF4-FFF2-40B4-BE49-F238E27FC236}">
                <a16:creationId xmlns:a16="http://schemas.microsoft.com/office/drawing/2014/main" id="{39698B6F-A824-456C-A397-2B9E2ED45DEF}"/>
              </a:ext>
            </a:extLst>
          </p:cNvPr>
          <p:cNvSpPr>
            <a:spLocks noGrp="1"/>
          </p:cNvSpPr>
          <p:nvPr>
            <p:ph idx="1"/>
          </p:nvPr>
        </p:nvSpPr>
        <p:spPr>
          <a:xfrm>
            <a:off x="680321" y="2336873"/>
            <a:ext cx="6423211" cy="3599316"/>
          </a:xfrm>
        </p:spPr>
        <p:txBody>
          <a:bodyPr>
            <a:normAutofit/>
          </a:bodyPr>
          <a:lstStyle/>
          <a:p>
            <a:r>
              <a:rPr lang="es-MX" sz="2000" dirty="0"/>
              <a:t>Herramientas de clonado plano, de clonado en perspectiva y brocha de curado (para corregir pequeños defectos).</a:t>
            </a:r>
          </a:p>
          <a:p>
            <a:r>
              <a:rPr lang="es-MX" sz="2000" dirty="0"/>
              <a:t>Herramienta de creación y manipulación de texto.</a:t>
            </a:r>
          </a:p>
          <a:p>
            <a:r>
              <a:rPr lang="es-MX" sz="2000" dirty="0"/>
              <a:t>Creación y edición de degradados de colores</a:t>
            </a:r>
          </a:p>
          <a:p>
            <a:r>
              <a:rPr lang="es-MX" sz="2000" dirty="0"/>
              <a:t>Conjunto extensible de formas de pinceles para ser utilizados con las herramientas anteriores.</a:t>
            </a:r>
          </a:p>
          <a:p>
            <a:r>
              <a:rPr lang="es-MX" sz="2000" dirty="0"/>
              <a:t>Herramientas de modificación de escala, de inclinación, de deformación, de rotación</a:t>
            </a:r>
          </a:p>
          <a:p>
            <a:endParaRPr lang="es-MX" sz="2000" dirty="0"/>
          </a:p>
        </p:txBody>
      </p:sp>
      <p:pic>
        <p:nvPicPr>
          <p:cNvPr id="5" name="Imagen 4" descr="Captura de pantalla de un celular&#10;&#10;Descripción generada automáticamente">
            <a:extLst>
              <a:ext uri="{FF2B5EF4-FFF2-40B4-BE49-F238E27FC236}">
                <a16:creationId xmlns:a16="http://schemas.microsoft.com/office/drawing/2014/main" id="{27909800-A7C0-4EDB-925A-C73F544EC4D0}"/>
              </a:ext>
            </a:extLst>
          </p:cNvPr>
          <p:cNvPicPr>
            <a:picLocks noChangeAspect="1"/>
          </p:cNvPicPr>
          <p:nvPr/>
        </p:nvPicPr>
        <p:blipFill>
          <a:blip r:embed="rId4"/>
          <a:stretch>
            <a:fillRect/>
          </a:stretch>
        </p:blipFill>
        <p:spPr>
          <a:xfrm>
            <a:off x="8187091" y="805189"/>
            <a:ext cx="3358478" cy="524762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1440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D8E86-0ACC-A94F-A66B-15A65E523C33}"/>
              </a:ext>
            </a:extLst>
          </p:cNvPr>
          <p:cNvSpPr>
            <a:spLocks noGrp="1"/>
          </p:cNvSpPr>
          <p:nvPr>
            <p:ph type="title"/>
          </p:nvPr>
        </p:nvSpPr>
        <p:spPr/>
        <p:txBody>
          <a:bodyPr/>
          <a:lstStyle/>
          <a:p>
            <a:r>
              <a:rPr lang="es-MX" dirty="0"/>
              <a:t>¿Qué es GIMP?</a:t>
            </a:r>
          </a:p>
        </p:txBody>
      </p:sp>
      <p:sp>
        <p:nvSpPr>
          <p:cNvPr id="5" name="Marcador de contenido 4">
            <a:extLst>
              <a:ext uri="{FF2B5EF4-FFF2-40B4-BE49-F238E27FC236}">
                <a16:creationId xmlns:a16="http://schemas.microsoft.com/office/drawing/2014/main" id="{9BD6EC06-DA2E-4DFB-B363-509DB3DDCB1E}"/>
              </a:ext>
            </a:extLst>
          </p:cNvPr>
          <p:cNvSpPr>
            <a:spLocks noGrp="1"/>
          </p:cNvSpPr>
          <p:nvPr>
            <p:ph idx="1"/>
          </p:nvPr>
        </p:nvSpPr>
        <p:spPr>
          <a:xfrm>
            <a:off x="5634287" y="2347235"/>
            <a:ext cx="5986696" cy="3599316"/>
          </a:xfrm>
        </p:spPr>
        <p:txBody>
          <a:bodyPr>
            <a:normAutofit/>
          </a:bodyPr>
          <a:lstStyle/>
          <a:p>
            <a:pPr marL="0" indent="0" algn="r">
              <a:buNone/>
            </a:pPr>
            <a:r>
              <a:rPr lang="es-MX" sz="2000" dirty="0"/>
              <a:t>GIMP es un programa ideal para retocar, componer y editar imágenes. Muchas pequeñas empresas lo utilizan para crear logotipos o gráficos de forma gratuita. Algunas de sus prestaciones no tienen nada que envidiar a otras licencias comerciales. De hecho, se ha convertido en alternativa a Photoshop en algunos casos. La primera versión del programa se ideó para GNU/Linux. En la actualidad, también existen adaptaciones propias para Windows y Mac OS X.</a:t>
            </a:r>
          </a:p>
        </p:txBody>
      </p:sp>
      <p:pic>
        <p:nvPicPr>
          <p:cNvPr id="4" name="Imagen 3">
            <a:extLst>
              <a:ext uri="{FF2B5EF4-FFF2-40B4-BE49-F238E27FC236}">
                <a16:creationId xmlns:a16="http://schemas.microsoft.com/office/drawing/2014/main" id="{96E1B0AC-99C2-2646-B9D1-4B75755A0CFE}"/>
              </a:ext>
            </a:extLst>
          </p:cNvPr>
          <p:cNvPicPr>
            <a:picLocks noChangeAspect="1"/>
          </p:cNvPicPr>
          <p:nvPr/>
        </p:nvPicPr>
        <p:blipFill>
          <a:blip r:embed="rId2"/>
          <a:stretch>
            <a:fillRect/>
          </a:stretch>
        </p:blipFill>
        <p:spPr>
          <a:xfrm>
            <a:off x="400837" y="2347235"/>
            <a:ext cx="4971627" cy="2796540"/>
          </a:xfrm>
          <a:prstGeom prst="rect">
            <a:avLst/>
          </a:prstGeom>
        </p:spPr>
      </p:pic>
    </p:spTree>
    <p:extLst>
      <p:ext uri="{BB962C8B-B14F-4D97-AF65-F5344CB8AC3E}">
        <p14:creationId xmlns:p14="http://schemas.microsoft.com/office/powerpoint/2010/main" val="35884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F6CC08-7220-490E-8052-589D08E5A39C}"/>
              </a:ext>
            </a:extLst>
          </p:cNvPr>
          <p:cNvSpPr>
            <a:spLocks noGrp="1"/>
          </p:cNvSpPr>
          <p:nvPr>
            <p:ph idx="1"/>
          </p:nvPr>
        </p:nvSpPr>
        <p:spPr>
          <a:xfrm>
            <a:off x="680321" y="2245489"/>
            <a:ext cx="6377651" cy="4523643"/>
          </a:xfrm>
        </p:spPr>
        <p:txBody>
          <a:bodyPr>
            <a:normAutofit/>
          </a:bodyPr>
          <a:lstStyle/>
          <a:p>
            <a:pPr marL="0" indent="0">
              <a:buNone/>
            </a:pPr>
            <a:r>
              <a:rPr lang="es-MX" dirty="0"/>
              <a:t>GIMP tiene herramientas que se utilizan para el retoque y edición de imágenes, dibujo de formas libres, cambiar el tamaño, recortar, hacer fotomontajes, convertir a diferentes formatos de imagen, y otras tareas más especializadas. Se pueden también crear imágenes animadas en formato GIF e imágenes animadas en formato MPEG usando un plugin de animación. </a:t>
            </a:r>
          </a:p>
        </p:txBody>
      </p:sp>
      <p:sp>
        <p:nvSpPr>
          <p:cNvPr id="7" name="Título 1">
            <a:extLst>
              <a:ext uri="{FF2B5EF4-FFF2-40B4-BE49-F238E27FC236}">
                <a16:creationId xmlns:a16="http://schemas.microsoft.com/office/drawing/2014/main" id="{35521C5A-C1F8-1E47-A92B-C41FA9A8C9F7}"/>
              </a:ext>
            </a:extLst>
          </p:cNvPr>
          <p:cNvSpPr>
            <a:spLocks noGrp="1"/>
          </p:cNvSpPr>
          <p:nvPr>
            <p:ph type="title"/>
          </p:nvPr>
        </p:nvSpPr>
        <p:spPr>
          <a:xfrm>
            <a:off x="680321" y="753228"/>
            <a:ext cx="9613861" cy="1080938"/>
          </a:xfrm>
        </p:spPr>
        <p:txBody>
          <a:bodyPr/>
          <a:lstStyle/>
          <a:p>
            <a:r>
              <a:rPr lang="es-MX" dirty="0"/>
              <a:t>¿Qué es GIMP?</a:t>
            </a:r>
          </a:p>
        </p:txBody>
      </p:sp>
      <p:pic>
        <p:nvPicPr>
          <p:cNvPr id="13" name="Imagen 12">
            <a:extLst>
              <a:ext uri="{FF2B5EF4-FFF2-40B4-BE49-F238E27FC236}">
                <a16:creationId xmlns:a16="http://schemas.microsoft.com/office/drawing/2014/main" id="{8D794C8D-6355-F141-ABC6-F62BF78FBE36}"/>
              </a:ext>
            </a:extLst>
          </p:cNvPr>
          <p:cNvPicPr>
            <a:picLocks noChangeAspect="1"/>
          </p:cNvPicPr>
          <p:nvPr/>
        </p:nvPicPr>
        <p:blipFill>
          <a:blip r:embed="rId2"/>
          <a:stretch>
            <a:fillRect/>
          </a:stretch>
        </p:blipFill>
        <p:spPr>
          <a:xfrm>
            <a:off x="7674029" y="2525450"/>
            <a:ext cx="3988121" cy="2243318"/>
          </a:xfrm>
          <a:prstGeom prst="rect">
            <a:avLst/>
          </a:prstGeom>
        </p:spPr>
      </p:pic>
    </p:spTree>
    <p:extLst>
      <p:ext uri="{BB962C8B-B14F-4D97-AF65-F5344CB8AC3E}">
        <p14:creationId xmlns:p14="http://schemas.microsoft.com/office/powerpoint/2010/main" val="102048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C4E409-2022-2C48-B3F5-6BF5AA6BDBE7}"/>
              </a:ext>
            </a:extLst>
          </p:cNvPr>
          <p:cNvSpPr>
            <a:spLocks noGrp="1"/>
          </p:cNvSpPr>
          <p:nvPr>
            <p:ph idx="1"/>
          </p:nvPr>
        </p:nvSpPr>
        <p:spPr>
          <a:xfrm>
            <a:off x="607015" y="2371597"/>
            <a:ext cx="6069423" cy="3599316"/>
          </a:xfrm>
        </p:spPr>
        <p:txBody>
          <a:bodyPr/>
          <a:lstStyle/>
          <a:p>
            <a:pPr marL="0" indent="0">
              <a:buNone/>
            </a:pPr>
            <a:r>
              <a:rPr lang="es-MX" dirty="0"/>
              <a:t>Los desarrolladores y encargados de mantener GIMP se esfuerzan en mantener y desarrollar una aplicación gráfica de software libre, de alta calidad para la edición y creación de imágenes originales, de fotografías, de íconos, de elementos gráficos tanto de páginas web como de elementos artísticos de interfaz de usuario. </a:t>
            </a:r>
          </a:p>
          <a:p>
            <a:pPr algn="r"/>
            <a:endParaRPr lang="es-MX" dirty="0"/>
          </a:p>
        </p:txBody>
      </p:sp>
      <p:sp>
        <p:nvSpPr>
          <p:cNvPr id="7" name="Título 1">
            <a:extLst>
              <a:ext uri="{FF2B5EF4-FFF2-40B4-BE49-F238E27FC236}">
                <a16:creationId xmlns:a16="http://schemas.microsoft.com/office/drawing/2014/main" id="{DEB44ADE-B3A3-5F42-A4AB-FF21E1D32F2C}"/>
              </a:ext>
            </a:extLst>
          </p:cNvPr>
          <p:cNvSpPr>
            <a:spLocks noGrp="1"/>
          </p:cNvSpPr>
          <p:nvPr>
            <p:ph type="title"/>
          </p:nvPr>
        </p:nvSpPr>
        <p:spPr>
          <a:xfrm>
            <a:off x="680321" y="753228"/>
            <a:ext cx="9613861" cy="1080938"/>
          </a:xfrm>
        </p:spPr>
        <p:txBody>
          <a:bodyPr/>
          <a:lstStyle/>
          <a:p>
            <a:r>
              <a:rPr lang="es-MX" dirty="0"/>
              <a:t>¿Qué es GIMP?</a:t>
            </a:r>
          </a:p>
        </p:txBody>
      </p:sp>
      <p:pic>
        <p:nvPicPr>
          <p:cNvPr id="4" name="Imagen 3">
            <a:extLst>
              <a:ext uri="{FF2B5EF4-FFF2-40B4-BE49-F238E27FC236}">
                <a16:creationId xmlns:a16="http://schemas.microsoft.com/office/drawing/2014/main" id="{EBB5CB8C-FB0B-B445-B7D2-FBBF2287ECBE}"/>
              </a:ext>
            </a:extLst>
          </p:cNvPr>
          <p:cNvPicPr>
            <a:picLocks noChangeAspect="1"/>
          </p:cNvPicPr>
          <p:nvPr/>
        </p:nvPicPr>
        <p:blipFill>
          <a:blip r:embed="rId2"/>
          <a:stretch>
            <a:fillRect/>
          </a:stretch>
        </p:blipFill>
        <p:spPr>
          <a:xfrm>
            <a:off x="6938393" y="2571750"/>
            <a:ext cx="4646592" cy="2613708"/>
          </a:xfrm>
          <a:prstGeom prst="rect">
            <a:avLst/>
          </a:prstGeom>
        </p:spPr>
      </p:pic>
    </p:spTree>
    <p:extLst>
      <p:ext uri="{BB962C8B-B14F-4D97-AF65-F5344CB8AC3E}">
        <p14:creationId xmlns:p14="http://schemas.microsoft.com/office/powerpoint/2010/main" val="329112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65BA6-40CA-E24C-BA73-52982272EE3D}"/>
              </a:ext>
            </a:extLst>
          </p:cNvPr>
          <p:cNvSpPr>
            <a:spLocks noGrp="1"/>
          </p:cNvSpPr>
          <p:nvPr>
            <p:ph type="title"/>
          </p:nvPr>
        </p:nvSpPr>
        <p:spPr/>
        <p:txBody>
          <a:bodyPr/>
          <a:lstStyle/>
          <a:p>
            <a:r>
              <a:rPr lang="es-MX" dirty="0"/>
              <a:t>La Fundación GNOME</a:t>
            </a:r>
          </a:p>
        </p:txBody>
      </p:sp>
      <p:sp>
        <p:nvSpPr>
          <p:cNvPr id="3" name="Marcador de contenido 2">
            <a:extLst>
              <a:ext uri="{FF2B5EF4-FFF2-40B4-BE49-F238E27FC236}">
                <a16:creationId xmlns:a16="http://schemas.microsoft.com/office/drawing/2014/main" id="{6EA01C3C-9B0C-E541-99BD-FFA16A6B0F0E}"/>
              </a:ext>
            </a:extLst>
          </p:cNvPr>
          <p:cNvSpPr>
            <a:spLocks noGrp="1"/>
          </p:cNvSpPr>
          <p:nvPr>
            <p:ph idx="1"/>
          </p:nvPr>
        </p:nvSpPr>
        <p:spPr>
          <a:xfrm>
            <a:off x="680322" y="2336873"/>
            <a:ext cx="5080398" cy="3599316"/>
          </a:xfrm>
        </p:spPr>
        <p:txBody>
          <a:bodyPr/>
          <a:lstStyle/>
          <a:p>
            <a:r>
              <a:rPr lang="es-MX" dirty="0"/>
              <a:t>La Fundación GNOME es una organización sin fines de lucro que promueve los objetivos del Proyecto GNOME y le ayuda a crear una plataforma informática de software libre para el público en general que está diseñada para ser elegante, eficiente y fácil de usar.</a:t>
            </a:r>
          </a:p>
        </p:txBody>
      </p:sp>
      <p:pic>
        <p:nvPicPr>
          <p:cNvPr id="5" name="Imagen 4" descr="Imagen que contiene cuchillo&#10;&#10;Descripción generada automáticamente">
            <a:extLst>
              <a:ext uri="{FF2B5EF4-FFF2-40B4-BE49-F238E27FC236}">
                <a16:creationId xmlns:a16="http://schemas.microsoft.com/office/drawing/2014/main" id="{4FFAC8D3-C7DE-934D-8591-76973E569E2F}"/>
              </a:ext>
            </a:extLst>
          </p:cNvPr>
          <p:cNvPicPr>
            <a:picLocks noChangeAspect="1"/>
          </p:cNvPicPr>
          <p:nvPr/>
        </p:nvPicPr>
        <p:blipFill>
          <a:blip r:embed="rId2"/>
          <a:stretch>
            <a:fillRect/>
          </a:stretch>
        </p:blipFill>
        <p:spPr>
          <a:xfrm>
            <a:off x="5974080" y="2586056"/>
            <a:ext cx="5820410" cy="2234527"/>
          </a:xfrm>
          <a:prstGeom prst="rect">
            <a:avLst/>
          </a:prstGeom>
        </p:spPr>
      </p:pic>
    </p:spTree>
    <p:extLst>
      <p:ext uri="{BB962C8B-B14F-4D97-AF65-F5344CB8AC3E}">
        <p14:creationId xmlns:p14="http://schemas.microsoft.com/office/powerpoint/2010/main" val="333052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DC58F0-51B6-E44B-817B-790BAFED93F6}"/>
              </a:ext>
            </a:extLst>
          </p:cNvPr>
          <p:cNvSpPr>
            <a:spLocks noGrp="1"/>
          </p:cNvSpPr>
          <p:nvPr>
            <p:ph type="title"/>
          </p:nvPr>
        </p:nvSpPr>
        <p:spPr/>
        <p:txBody>
          <a:bodyPr/>
          <a:lstStyle/>
          <a:p>
            <a:r>
              <a:rPr lang="es-MX" dirty="0"/>
              <a:t>Los creadores de GIMP</a:t>
            </a:r>
          </a:p>
        </p:txBody>
      </p:sp>
      <p:sp>
        <p:nvSpPr>
          <p:cNvPr id="3" name="Marcador de contenido 2">
            <a:extLst>
              <a:ext uri="{FF2B5EF4-FFF2-40B4-BE49-F238E27FC236}">
                <a16:creationId xmlns:a16="http://schemas.microsoft.com/office/drawing/2014/main" id="{B0E9A229-2D88-1B46-8017-DADE0E9CB93F}"/>
              </a:ext>
            </a:extLst>
          </p:cNvPr>
          <p:cNvSpPr>
            <a:spLocks noGrp="1"/>
          </p:cNvSpPr>
          <p:nvPr>
            <p:ph idx="1"/>
          </p:nvPr>
        </p:nvSpPr>
        <p:spPr>
          <a:xfrm>
            <a:off x="680321" y="2500995"/>
            <a:ext cx="6322363" cy="3911527"/>
          </a:xfrm>
        </p:spPr>
        <p:txBody>
          <a:bodyPr>
            <a:normAutofit/>
          </a:bodyPr>
          <a:lstStyle/>
          <a:p>
            <a:r>
              <a:rPr lang="es-MX" dirty="0"/>
              <a:t>Los iniciadores del desarrollo de GIMP en 1995 fueron los en aquella época estudiantes Spencer Kimball y Peter Mattis como un ejercicio semestral en la Universidad de Berkeley, en el club informático de estudiantes. Actualmente un numeroso equipo de voluntarios se encarga del desarrollo del programa. </a:t>
            </a:r>
          </a:p>
        </p:txBody>
      </p:sp>
      <p:pic>
        <p:nvPicPr>
          <p:cNvPr id="5" name="Imagen 4">
            <a:extLst>
              <a:ext uri="{FF2B5EF4-FFF2-40B4-BE49-F238E27FC236}">
                <a16:creationId xmlns:a16="http://schemas.microsoft.com/office/drawing/2014/main" id="{3B12BC0C-9807-B847-96AD-9D382F8FD6C1}"/>
              </a:ext>
            </a:extLst>
          </p:cNvPr>
          <p:cNvPicPr>
            <a:picLocks noChangeAspect="1"/>
          </p:cNvPicPr>
          <p:nvPr/>
        </p:nvPicPr>
        <p:blipFill>
          <a:blip r:embed="rId2"/>
          <a:stretch>
            <a:fillRect/>
          </a:stretch>
        </p:blipFill>
        <p:spPr>
          <a:xfrm>
            <a:off x="7309156" y="2267842"/>
            <a:ext cx="2095500" cy="3136900"/>
          </a:xfrm>
          <a:prstGeom prst="rect">
            <a:avLst/>
          </a:prstGeom>
        </p:spPr>
      </p:pic>
      <p:pic>
        <p:nvPicPr>
          <p:cNvPr id="7" name="Imagen 6">
            <a:extLst>
              <a:ext uri="{FF2B5EF4-FFF2-40B4-BE49-F238E27FC236}">
                <a16:creationId xmlns:a16="http://schemas.microsoft.com/office/drawing/2014/main" id="{99716E17-4D78-294C-9368-104A2B2D071E}"/>
              </a:ext>
            </a:extLst>
          </p:cNvPr>
          <p:cNvPicPr>
            <a:picLocks noChangeAspect="1"/>
          </p:cNvPicPr>
          <p:nvPr/>
        </p:nvPicPr>
        <p:blipFill>
          <a:blip r:embed="rId3"/>
          <a:stretch>
            <a:fillRect/>
          </a:stretch>
        </p:blipFill>
        <p:spPr>
          <a:xfrm>
            <a:off x="9726592" y="2267842"/>
            <a:ext cx="2095500" cy="3136900"/>
          </a:xfrm>
          <a:prstGeom prst="rect">
            <a:avLst/>
          </a:prstGeom>
        </p:spPr>
      </p:pic>
      <p:sp>
        <p:nvSpPr>
          <p:cNvPr id="8" name="CuadroTexto 7">
            <a:extLst>
              <a:ext uri="{FF2B5EF4-FFF2-40B4-BE49-F238E27FC236}">
                <a16:creationId xmlns:a16="http://schemas.microsoft.com/office/drawing/2014/main" id="{EDFC8ABD-4559-654B-8E91-5B113371DB10}"/>
              </a:ext>
            </a:extLst>
          </p:cNvPr>
          <p:cNvSpPr txBox="1"/>
          <p:nvPr/>
        </p:nvSpPr>
        <p:spPr>
          <a:xfrm>
            <a:off x="7434634" y="5404742"/>
            <a:ext cx="1844544" cy="369332"/>
          </a:xfrm>
          <a:prstGeom prst="rect">
            <a:avLst/>
          </a:prstGeom>
          <a:noFill/>
        </p:spPr>
        <p:txBody>
          <a:bodyPr wrap="none" rtlCol="0">
            <a:spAutoFit/>
          </a:bodyPr>
          <a:lstStyle/>
          <a:p>
            <a:r>
              <a:rPr lang="es-MX" dirty="0"/>
              <a:t>Spencer Kimball</a:t>
            </a:r>
          </a:p>
        </p:txBody>
      </p:sp>
      <p:sp>
        <p:nvSpPr>
          <p:cNvPr id="9" name="CuadroTexto 8">
            <a:extLst>
              <a:ext uri="{FF2B5EF4-FFF2-40B4-BE49-F238E27FC236}">
                <a16:creationId xmlns:a16="http://schemas.microsoft.com/office/drawing/2014/main" id="{D82EC8EE-7FEC-9D4B-8BF0-92BF055209E2}"/>
              </a:ext>
            </a:extLst>
          </p:cNvPr>
          <p:cNvSpPr txBox="1"/>
          <p:nvPr/>
        </p:nvSpPr>
        <p:spPr>
          <a:xfrm>
            <a:off x="10058248" y="5417374"/>
            <a:ext cx="1432187" cy="369332"/>
          </a:xfrm>
          <a:prstGeom prst="rect">
            <a:avLst/>
          </a:prstGeom>
          <a:noFill/>
        </p:spPr>
        <p:txBody>
          <a:bodyPr wrap="none" rtlCol="0">
            <a:spAutoFit/>
          </a:bodyPr>
          <a:lstStyle/>
          <a:p>
            <a:r>
              <a:rPr lang="es-MX" dirty="0"/>
              <a:t>Peter Mattis</a:t>
            </a:r>
          </a:p>
        </p:txBody>
      </p:sp>
    </p:spTree>
    <p:extLst>
      <p:ext uri="{BB962C8B-B14F-4D97-AF65-F5344CB8AC3E}">
        <p14:creationId xmlns:p14="http://schemas.microsoft.com/office/powerpoint/2010/main" val="155090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275CD-7434-7843-ACE9-8EF023093EBA}"/>
              </a:ext>
            </a:extLst>
          </p:cNvPr>
          <p:cNvSpPr>
            <a:spLocks noGrp="1"/>
          </p:cNvSpPr>
          <p:nvPr>
            <p:ph type="title"/>
          </p:nvPr>
        </p:nvSpPr>
        <p:spPr/>
        <p:txBody>
          <a:bodyPr/>
          <a:lstStyle/>
          <a:p>
            <a:r>
              <a:rPr lang="es-MX" dirty="0"/>
              <a:t>Historia y evolución de GIMP</a:t>
            </a:r>
          </a:p>
        </p:txBody>
      </p:sp>
      <p:sp>
        <p:nvSpPr>
          <p:cNvPr id="4" name="3 Marcador de contenido"/>
          <p:cNvSpPr>
            <a:spLocks noGrp="1"/>
          </p:cNvSpPr>
          <p:nvPr>
            <p:ph idx="1"/>
          </p:nvPr>
        </p:nvSpPr>
        <p:spPr>
          <a:xfrm>
            <a:off x="680321" y="2477548"/>
            <a:ext cx="10515217" cy="4110819"/>
          </a:xfrm>
        </p:spPr>
        <p:txBody>
          <a:bodyPr>
            <a:noAutofit/>
          </a:bodyPr>
          <a:lstStyle/>
          <a:p>
            <a:r>
              <a:rPr lang="es-MX" sz="1800" dirty="0"/>
              <a:t>El 5 de Junio de 1998 a las 23:17, fue lanzada la versión 1,0 de GIMP.</a:t>
            </a:r>
          </a:p>
          <a:p>
            <a:r>
              <a:rPr lang="es-MX" sz="1800" dirty="0"/>
              <a:t>Nuevos plugs-ins, como GIMPresisionist y nuevas herramientas como Rutas, Aerógrafos y Medir se incorporan el 25 de diciembre del 2000.</a:t>
            </a:r>
          </a:p>
          <a:p>
            <a:r>
              <a:rPr lang="es-MX" sz="1800" dirty="0"/>
              <a:t>La transición al kit de herramientas GTK+2x fue el cambio mas visible el 23 de marzo del 2004 y en el mismo año se incorpora una nueva interprete de scripts(tiny-fv)y nuevos plugins. Soporte de arrastrar y soltar mejorado el 19 de diciembre.</a:t>
            </a:r>
          </a:p>
          <a:p>
            <a:r>
              <a:rPr lang="es-MX" sz="1800" dirty="0"/>
              <a:t>El 24 de octubre del 2007 hubo cambios importantes en la interfaz y en las herramientas. Soporte para pinceles con formato abr.</a:t>
            </a:r>
          </a:p>
          <a:p>
            <a:r>
              <a:rPr lang="es-MX" sz="1800" dirty="0"/>
              <a:t>Revisiones importantes en la interfaz y en las herramientas. Integración parcial de GEGL se realizaron el 30 de septiembre del 2008.</a:t>
            </a:r>
          </a:p>
          <a:p>
            <a:r>
              <a:rPr lang="es-MX" sz="1800" dirty="0"/>
              <a:t>El 2 de Mayo del 2012 se hicieron varias mejoras en la interfaz de usuario y herramienta de texto rediseñada. Primera versión estable de GEGL.</a:t>
            </a:r>
          </a:p>
          <a:p>
            <a:endParaRPr lang="es-MX" sz="1100" dirty="0"/>
          </a:p>
        </p:txBody>
      </p:sp>
    </p:spTree>
    <p:extLst>
      <p:ext uri="{BB962C8B-B14F-4D97-AF65-F5344CB8AC3E}">
        <p14:creationId xmlns:p14="http://schemas.microsoft.com/office/powerpoint/2010/main" val="104503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87" name="Rectangle 86">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Imagen 5" descr="Imagen que contiene hélice&#10;&#10;Descripción generada automáticamente">
            <a:extLst>
              <a:ext uri="{FF2B5EF4-FFF2-40B4-BE49-F238E27FC236}">
                <a16:creationId xmlns:a16="http://schemas.microsoft.com/office/drawing/2014/main" id="{CEE3C959-FB9A-B843-9178-5A71E19E65DE}"/>
              </a:ext>
            </a:extLst>
          </p:cNvPr>
          <p:cNvPicPr>
            <a:picLocks noChangeAspect="1"/>
          </p:cNvPicPr>
          <p:nvPr/>
        </p:nvPicPr>
        <p:blipFill rotWithShape="1">
          <a:blip r:embed="rId3"/>
          <a:srcRect l="714" r="10420" b="-2"/>
          <a:stretch/>
        </p:blipFill>
        <p:spPr>
          <a:xfrm>
            <a:off x="6096000" y="10"/>
            <a:ext cx="6092823" cy="6856310"/>
          </a:xfrm>
          <a:prstGeom prst="rect">
            <a:avLst/>
          </a:prstGeom>
          <a:ln>
            <a:noFill/>
          </a:ln>
          <a:effectLst/>
        </p:spPr>
      </p:pic>
      <p:sp>
        <p:nvSpPr>
          <p:cNvPr id="90" name="Rectangle 89">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1 Título"/>
          <p:cNvSpPr>
            <a:spLocks noGrp="1"/>
          </p:cNvSpPr>
          <p:nvPr>
            <p:ph type="title"/>
          </p:nvPr>
        </p:nvSpPr>
        <p:spPr>
          <a:xfrm>
            <a:off x="680321" y="753228"/>
            <a:ext cx="5041629" cy="1080938"/>
          </a:xfrm>
        </p:spPr>
        <p:txBody>
          <a:bodyPr>
            <a:normAutofit/>
          </a:bodyPr>
          <a:lstStyle/>
          <a:p>
            <a:r>
              <a:rPr lang="es-MX"/>
              <a:t>Wilber</a:t>
            </a:r>
            <a:endParaRPr lang="es-MX" dirty="0"/>
          </a:p>
        </p:txBody>
      </p:sp>
      <p:pic>
        <p:nvPicPr>
          <p:cNvPr id="92" name="Picture 91">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2 Marcador de contenido"/>
          <p:cNvSpPr>
            <a:spLocks noGrp="1"/>
          </p:cNvSpPr>
          <p:nvPr>
            <p:ph idx="1"/>
          </p:nvPr>
        </p:nvSpPr>
        <p:spPr>
          <a:xfrm>
            <a:off x="680322" y="2336873"/>
            <a:ext cx="5041628" cy="3599316"/>
          </a:xfrm>
        </p:spPr>
        <p:txBody>
          <a:bodyPr>
            <a:normAutofit/>
          </a:bodyPr>
          <a:lstStyle/>
          <a:p>
            <a:r>
              <a:rPr lang="es-MX" sz="2000"/>
              <a:t>Wilber es la mascota oficial del proyecto GIMP. Wilber fue creado el 25 de septiembre de 1997 por Tuomas Kuosmanen mas conocido como tigert. Hay otros desarrolladores de GIMP que han contribuido con accesorios adicionales. Wilber fue dibujado usando GIMP.</a:t>
            </a:r>
          </a:p>
        </p:txBody>
      </p:sp>
    </p:spTree>
    <p:extLst>
      <p:ext uri="{BB962C8B-B14F-4D97-AF65-F5344CB8AC3E}">
        <p14:creationId xmlns:p14="http://schemas.microsoft.com/office/powerpoint/2010/main" val="19676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694F9AF-E57B-704D-BAC5-413190AE8ED6}"/>
              </a:ext>
            </a:extLst>
          </p:cNvPr>
          <p:cNvSpPr>
            <a:spLocks noGrp="1"/>
          </p:cNvSpPr>
          <p:nvPr>
            <p:ph type="title"/>
          </p:nvPr>
        </p:nvSpPr>
        <p:spPr>
          <a:xfrm>
            <a:off x="680321" y="753228"/>
            <a:ext cx="4136123" cy="1080938"/>
          </a:xfrm>
        </p:spPr>
        <p:txBody>
          <a:bodyPr>
            <a:normAutofit/>
          </a:bodyPr>
          <a:lstStyle/>
          <a:p>
            <a:r>
              <a:rPr lang="es-MX" sz="2400"/>
              <a:t>Principales caracteristicas</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Marcador de contenido 2">
            <a:extLst>
              <a:ext uri="{FF2B5EF4-FFF2-40B4-BE49-F238E27FC236}">
                <a16:creationId xmlns:a16="http://schemas.microsoft.com/office/drawing/2014/main" id="{812C5F6B-1FC1-6C4A-BA96-01D21E3826C3}"/>
              </a:ext>
            </a:extLst>
          </p:cNvPr>
          <p:cNvSpPr>
            <a:spLocks noGrp="1"/>
          </p:cNvSpPr>
          <p:nvPr>
            <p:ph idx="1"/>
          </p:nvPr>
        </p:nvSpPr>
        <p:spPr>
          <a:xfrm>
            <a:off x="680321" y="2336873"/>
            <a:ext cx="3656289" cy="3599316"/>
          </a:xfrm>
        </p:spPr>
        <p:txBody>
          <a:bodyPr>
            <a:normAutofit/>
          </a:bodyPr>
          <a:lstStyle/>
          <a:p>
            <a:r>
              <a:rPr lang="es-MX" sz="2000" b="1" dirty="0"/>
              <a:t>Formatos soportados</a:t>
            </a:r>
          </a:p>
          <a:p>
            <a:r>
              <a:rPr lang="es-MX" sz="2000" dirty="0"/>
              <a:t>GIMP lee y escribe la mayoría de los formatos de ficheros gráficos, entre ellos; JPG, GIF, PNG, PCX, TIFF, </a:t>
            </a:r>
            <a:r>
              <a:rPr lang="es-MX" sz="2000" dirty="0" err="1"/>
              <a:t>bmp</a:t>
            </a:r>
            <a:r>
              <a:rPr lang="es-MX" sz="2000" dirty="0"/>
              <a:t>, </a:t>
            </a:r>
            <a:r>
              <a:rPr lang="es-MX" sz="2000" dirty="0" err="1"/>
              <a:t>pix</a:t>
            </a:r>
            <a:r>
              <a:rPr lang="es-MX" sz="2000" dirty="0"/>
              <a:t> y también la mayoría de los </a:t>
            </a:r>
            <a:r>
              <a:rPr lang="es-MX" sz="2000" dirty="0" err="1"/>
              <a:t>psd</a:t>
            </a:r>
            <a:r>
              <a:rPr lang="es-MX" sz="2000" dirty="0"/>
              <a:t> (de Photoshop) además de poseer su propio formato abierto de almacenamiento de ficheros, el XCF. </a:t>
            </a:r>
          </a:p>
        </p:txBody>
      </p:sp>
      <p:pic>
        <p:nvPicPr>
          <p:cNvPr id="5" name="Imagen 4">
            <a:extLst>
              <a:ext uri="{FF2B5EF4-FFF2-40B4-BE49-F238E27FC236}">
                <a16:creationId xmlns:a16="http://schemas.microsoft.com/office/drawing/2014/main" id="{6C8C00D6-63E7-45C5-82AA-D754834AC11B}"/>
              </a:ext>
            </a:extLst>
          </p:cNvPr>
          <p:cNvPicPr>
            <a:picLocks noChangeAspect="1"/>
          </p:cNvPicPr>
          <p:nvPr/>
        </p:nvPicPr>
        <p:blipFill>
          <a:blip r:embed="rId4"/>
          <a:stretch>
            <a:fillRect/>
          </a:stretch>
        </p:blipFill>
        <p:spPr>
          <a:xfrm>
            <a:off x="5276090" y="654755"/>
            <a:ext cx="6269479" cy="55484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597768661"/>
      </p:ext>
    </p:extLst>
  </p:cSld>
  <p:clrMapOvr>
    <a:masterClrMapping/>
  </p:clrMapOvr>
</p:sld>
</file>

<file path=ppt/theme/theme1.xml><?xml version="1.0" encoding="utf-8"?>
<a:theme xmlns:a="http://schemas.openxmlformats.org/drawingml/2006/main" name="Berlín">
  <a:themeElements>
    <a:clrScheme name="Berlí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otalTime>3057</TotalTime>
  <Words>864</Words>
  <Application>Microsoft Macintosh PowerPoint</Application>
  <PresentationFormat>Panorámica</PresentationFormat>
  <Paragraphs>50</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Trebuchet MS</vt:lpstr>
      <vt:lpstr>Berlín</vt:lpstr>
      <vt:lpstr>Procesamiento de Imagenes: GIMP</vt:lpstr>
      <vt:lpstr>¿Qué es GIMP?</vt:lpstr>
      <vt:lpstr>¿Qué es GIMP?</vt:lpstr>
      <vt:lpstr>¿Qué es GIMP?</vt:lpstr>
      <vt:lpstr>La Fundación GNOME</vt:lpstr>
      <vt:lpstr>Los creadores de GIMP</vt:lpstr>
      <vt:lpstr>Historia y evolución de GIMP</vt:lpstr>
      <vt:lpstr>Wilber</vt:lpstr>
      <vt:lpstr>Principales caracteristicas</vt:lpstr>
      <vt:lpstr>Principales características</vt:lpstr>
      <vt:lpstr>Principales características</vt:lpstr>
      <vt:lpstr>Principales características</vt:lpstr>
      <vt:lpstr>Principales características</vt:lpstr>
      <vt:lpstr>Principales características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Procesamiento de Imagenes: GIMP</dc:title>
  <dc:creator>ADRI�N MAXIMILIANO MU�OZ MARTINEZ</dc:creator>
  <cp:lastModifiedBy>ADRI�N MAXIMILIANO MU�OZ MARTINEZ</cp:lastModifiedBy>
  <cp:revision>9</cp:revision>
  <dcterms:created xsi:type="dcterms:W3CDTF">2020-02-25T02:41:58Z</dcterms:created>
  <dcterms:modified xsi:type="dcterms:W3CDTF">2020-02-28T15:08:46Z</dcterms:modified>
</cp:coreProperties>
</file>